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2" r:id="rId2"/>
    <p:sldId id="261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43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025160D-0DF3-4886-88F6-8CD45C1C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04910F-329D-45E4-A82F-A04365464D39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0D36B7A-248A-4047-9B6A-E9576B2B7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4223FF6-6081-48A7-8534-90074CD52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2AFC49-0C73-4458-AA7A-C711C62FD804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106D2D09-031F-4A17-A5D4-0C01E95DACF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461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A95502C-5EC8-462B-8795-2E4E453A0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C9823-D7BC-4C0F-8805-F581B63A15EC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9003E5F-92F4-48B7-9C97-7D3F9ADFD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0119C01-8B98-4879-A6F0-DD00C1447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A50342-BC61-4726-8A24-03492EC63C6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83122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3FB8903-D729-40F5-B3AE-332E1E7C0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A49D2-2B2E-444C-A0A8-FF9D14A59648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927174B-040C-47F4-A0F9-F1C110015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EF7685A-A88B-407D-8E8E-4F4896474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96045A-B6F9-4DC7-9E59-989F8532298A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28887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3D07011-35D1-4813-8026-54F34CAD7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DC708B-45AA-443B-AFEA-E5949795A8BD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D71F929-68CE-475B-8974-668084D3B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E516030-E672-4A3B-9EF0-5E4A4D8F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42595F-89AC-452D-8551-643AD5C7103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20594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022291D-F8E9-4E2A-AE37-DFC0D6A4D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AE110-F34E-4730-983A-D270620C01C7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A67A5F9-141B-4450-9A13-A8B781E28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7AE0725-4FAA-4CEC-8ACF-19F24FD2F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7A2F1F-4F4A-47F2-9481-283281A1E1E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68250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C70A6AEF-359D-4B65-83FD-B910CE6A6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C67FA-3316-4CA2-B350-BDEB56AE0F05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9292E396-E8BA-4BD8-A59B-25B51BA57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5FE5060-99B8-4533-B701-38F12A0A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E3CC09-F598-495C-8240-C9CBC1735C7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19896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94076631-4967-43FF-BF25-C052DA10A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C4E86-AAE8-4D55-AD68-5E9D29D827E4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329E9F66-0D91-4756-B8A6-B27B4A4AB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1CE7793C-B8CA-43E4-A70F-04469F8D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4951D-D532-4CF9-BB09-D9F147DACB2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37054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25BC1B32-677C-467E-9243-A5835200B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6D23F-6311-426C-9924-E750F843EFA9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D39A7DBB-BFC4-4F08-B35F-1D3BCC60E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B0C751CC-F267-4168-8D15-44D90ECE9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44514-25A0-4E9B-B414-31907CD22FC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18839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EF49C8A4-5E8E-465A-9CBD-B5423E0B2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2A58829-1520-444C-BEA8-A1DF44895E51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8B965B3C-B056-42BF-9F51-9940116B5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3FBCF01A-1795-42B5-AB49-773E7F6CB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F407F6-F7CC-4878-A89D-079F631EB69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64904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FD4933B2-8588-44D0-A301-C3612352E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B4570-B6A7-4583-93C1-93E00658B9AD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1C738C13-F52D-4C6D-B514-015F7995A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DCF56B61-097C-4850-91BB-8FEE133BC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5E2F2A-DCFC-4D48-B0FF-55EED86B4BF9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4201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5F9AB16B-AA37-4BFF-B577-AEA2C169A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33A86-7174-412F-9F48-DCEB6AA3FF00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3F1A4175-72C5-4249-A714-9936FCB6E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AC1BDB59-7A65-41D9-8BE2-8FACD7C92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C24834-6216-46D2-92A4-793B2C5131F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451318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94FB7E12-1250-469C-BBB8-9EDDAB64D7B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CCA8692D-2BB3-49E2-B41D-8253595DEC2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C6C75FE-4F79-4E44-B5F2-1D0E64D3A4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5E53277-215C-42C0-998F-04DBB54A5DAE}" type="datetimeFigureOut">
              <a:rPr lang="sr-Latn-CS"/>
              <a:pPr>
                <a:defRPr/>
              </a:pPr>
              <a:t>21.10.2021.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142A1E3-E839-4788-AFC5-D2779A8A62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CF7A3A3-C66C-4506-B5E6-78283CE751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F440E8E-3FB2-41A7-8D49-0789400D45E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5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E037C76E-E13A-4AA4-BB70-8C56CB0690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1665" y="1298989"/>
            <a:ext cx="7772400" cy="1470025"/>
          </a:xfrm>
        </p:spPr>
        <p:txBody>
          <a:bodyPr/>
          <a:lstStyle/>
          <a:p>
            <a:pPr marL="358775" algn="ctr" eaLnBrk="1" hangingPunct="1"/>
            <a:r>
              <a:rPr lang="hr-HR" altLang="sr-Latn-RS" dirty="0">
                <a:solidFill>
                  <a:schemeClr val="tx1"/>
                </a:solidFill>
              </a:rPr>
              <a:t>6. PITAGORIN POUČAK </a:t>
            </a:r>
          </a:p>
        </p:txBody>
      </p:sp>
      <p:sp>
        <p:nvSpPr>
          <p:cNvPr id="5123" name="Subtitle 2">
            <a:extLst>
              <a:ext uri="{FF2B5EF4-FFF2-40B4-BE49-F238E27FC236}">
                <a16:creationId xmlns:a16="http://schemas.microsoft.com/office/drawing/2014/main" id="{85A70AA8-FD70-4A23-8B33-B2A47DB563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718800"/>
            <a:ext cx="6400800" cy="1928356"/>
          </a:xfrm>
        </p:spPr>
        <p:txBody>
          <a:bodyPr/>
          <a:lstStyle/>
          <a:p>
            <a:pPr eaLnBrk="1" hangingPunct="1"/>
            <a:r>
              <a:rPr lang="hr-HR" altLang="sr-Latn-RS" sz="4000"/>
              <a:t>6.4.2. </a:t>
            </a:r>
            <a:r>
              <a:rPr lang="hr-HR" altLang="sr-Latn-RS" sz="4000" dirty="0"/>
              <a:t>Primjer zadatka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kstniOkvir 1">
            <a:extLst>
              <a:ext uri="{FF2B5EF4-FFF2-40B4-BE49-F238E27FC236}">
                <a16:creationId xmlns:a16="http://schemas.microsoft.com/office/drawing/2014/main" id="{F480BFF3-218F-4122-9CFC-7A2B3E1D2D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13" y="315913"/>
            <a:ext cx="79660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Izračunajte opseg i površinu pravokutnika ako jedna njegova stranica ima duljinu </a:t>
            </a:r>
            <a:r>
              <a:rPr lang="hr-HR" altLang="sr-Latn-RS" i="1"/>
              <a:t>a</a:t>
            </a:r>
            <a:r>
              <a:rPr lang="hr-HR" altLang="sr-Latn-RS"/>
              <a:t> = 20 cm i ako vrijedi razmjer </a:t>
            </a:r>
            <a:r>
              <a:rPr lang="hr-HR" altLang="sr-Latn-RS" i="1"/>
              <a:t>a</a:t>
            </a:r>
            <a:r>
              <a:rPr lang="hr-HR" altLang="sr-Latn-RS"/>
              <a:t> : </a:t>
            </a:r>
            <a:r>
              <a:rPr lang="hr-HR" altLang="sr-Latn-RS" i="1"/>
              <a:t>d</a:t>
            </a:r>
            <a:r>
              <a:rPr lang="hr-HR" altLang="sr-Latn-RS"/>
              <a:t> = 4 : 5, gdje je </a:t>
            </a:r>
            <a:r>
              <a:rPr lang="hr-HR" altLang="sr-Latn-RS" i="1"/>
              <a:t>d</a:t>
            </a:r>
            <a:r>
              <a:rPr lang="hr-HR" altLang="sr-Latn-RS"/>
              <a:t> duljina dijagonale pravokutnika.</a:t>
            </a:r>
          </a:p>
        </p:txBody>
      </p:sp>
      <p:sp>
        <p:nvSpPr>
          <p:cNvPr id="3" name="Pravokutnik 2">
            <a:extLst>
              <a:ext uri="{FF2B5EF4-FFF2-40B4-BE49-F238E27FC236}">
                <a16:creationId xmlns:a16="http://schemas.microsoft.com/office/drawing/2014/main" id="{987EA0FE-ACAF-432E-A5CC-40EBFBF4C660}"/>
              </a:ext>
            </a:extLst>
          </p:cNvPr>
          <p:cNvSpPr/>
          <p:nvPr/>
        </p:nvSpPr>
        <p:spPr>
          <a:xfrm>
            <a:off x="1044575" y="1527175"/>
            <a:ext cx="2519363" cy="1260475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E67716C3-FC67-4265-8421-19D3E1A9D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0" y="2757488"/>
            <a:ext cx="704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8DAA7B8E-DF93-4CF4-B339-28000EE00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175" y="1949450"/>
            <a:ext cx="3619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C49A413D-FAAC-4277-9D45-5487861778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9000" y="1141413"/>
            <a:ext cx="704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a</a:t>
            </a:r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E8C3AD49-C85C-4414-A2F4-D9423CEBF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688" y="1949450"/>
            <a:ext cx="704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i="1"/>
              <a:t>b</a:t>
            </a:r>
          </a:p>
        </p:txBody>
      </p:sp>
      <p:cxnSp>
        <p:nvCxnSpPr>
          <p:cNvPr id="8" name="Ravni poveznik 7">
            <a:extLst>
              <a:ext uri="{FF2B5EF4-FFF2-40B4-BE49-F238E27FC236}">
                <a16:creationId xmlns:a16="http://schemas.microsoft.com/office/drawing/2014/main" id="{963C202A-7B99-418E-BEA1-07600459374B}"/>
              </a:ext>
            </a:extLst>
          </p:cNvPr>
          <p:cNvCxnSpPr/>
          <p:nvPr/>
        </p:nvCxnSpPr>
        <p:spPr>
          <a:xfrm>
            <a:off x="1038225" y="1528763"/>
            <a:ext cx="2514600" cy="123825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niOkvir 8">
            <a:extLst>
              <a:ext uri="{FF2B5EF4-FFF2-40B4-BE49-F238E27FC236}">
                <a16:creationId xmlns:a16="http://schemas.microsoft.com/office/drawing/2014/main" id="{EE8ED12D-4F95-4765-8D7B-14B4168E5B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1863" y="1843088"/>
            <a:ext cx="7048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000" b="1" i="1"/>
              <a:t>d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23D8E44C-A8C8-46C0-9E71-E6D6F3CCA0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3463" y="1330325"/>
            <a:ext cx="1365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 </a:t>
            </a:r>
            <a:r>
              <a:rPr lang="hr-HR" altLang="sr-Latn-RS"/>
              <a:t>= 20 cm</a:t>
            </a:r>
          </a:p>
        </p:txBody>
      </p:sp>
      <p:sp>
        <p:nvSpPr>
          <p:cNvPr id="11" name="Pravokutnik 10">
            <a:extLst>
              <a:ext uri="{FF2B5EF4-FFF2-40B4-BE49-F238E27FC236}">
                <a16:creationId xmlns:a16="http://schemas.microsoft.com/office/drawing/2014/main" id="{390ADDD9-9E3F-4858-AF3A-0CA25AF4A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4413" y="1709738"/>
            <a:ext cx="13462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  <a:r>
              <a:rPr lang="hr-HR" altLang="sr-Latn-RS"/>
              <a:t> : </a:t>
            </a:r>
            <a:r>
              <a:rPr lang="hr-HR" altLang="sr-Latn-RS" i="1"/>
              <a:t>d</a:t>
            </a:r>
            <a:r>
              <a:rPr lang="hr-HR" altLang="sr-Latn-RS"/>
              <a:t> = 4 : 5</a:t>
            </a:r>
          </a:p>
        </p:txBody>
      </p:sp>
      <p:cxnSp>
        <p:nvCxnSpPr>
          <p:cNvPr id="12" name="Ravni poveznik 11">
            <a:extLst>
              <a:ext uri="{FF2B5EF4-FFF2-40B4-BE49-F238E27FC236}">
                <a16:creationId xmlns:a16="http://schemas.microsoft.com/office/drawing/2014/main" id="{4F1F5C48-895B-4643-AD6B-0C5491E2BCD0}"/>
              </a:ext>
            </a:extLst>
          </p:cNvPr>
          <p:cNvCxnSpPr/>
          <p:nvPr/>
        </p:nvCxnSpPr>
        <p:spPr>
          <a:xfrm>
            <a:off x="4819650" y="2043113"/>
            <a:ext cx="15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niOkvir 12">
            <a:extLst>
              <a:ext uri="{FF2B5EF4-FFF2-40B4-BE49-F238E27FC236}">
                <a16:creationId xmlns:a16="http://schemas.microsoft.com/office/drawing/2014/main" id="{AB621F65-C86F-4BA5-BB73-1A2144F53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2350" y="2122488"/>
            <a:ext cx="21780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?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E85484F4-1328-4DB1-87FD-02B54C32F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81725" y="2122488"/>
            <a:ext cx="2816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2</a:t>
            </a:r>
            <a:r>
              <a:rPr lang="hr-HR" altLang="sr-Latn-RS" i="1">
                <a:sym typeface="Symbol" panose="05050102010706020507" pitchFamily="18" charset="2"/>
              </a:rPr>
              <a:t>a</a:t>
            </a:r>
            <a:r>
              <a:rPr lang="hr-HR" altLang="sr-Latn-RS">
                <a:sym typeface="Symbol" panose="05050102010706020507" pitchFamily="18" charset="2"/>
              </a:rPr>
              <a:t> + 2</a:t>
            </a:r>
            <a:r>
              <a:rPr lang="hr-HR" altLang="sr-Latn-RS" i="1">
                <a:sym typeface="Symbol" panose="05050102010706020507" pitchFamily="18" charset="2"/>
              </a:rPr>
              <a:t>b = </a:t>
            </a:r>
            <a:r>
              <a:rPr lang="hr-HR" altLang="sr-Latn-RS">
                <a:sym typeface="Symbol" panose="05050102010706020507" pitchFamily="18" charset="2"/>
              </a:rPr>
              <a:t>2(a + b) </a:t>
            </a:r>
            <a:endParaRPr lang="hr-HR" altLang="sr-Latn-RS"/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8273BA4D-D978-4998-94E9-33E351AB0A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7763" y="2471738"/>
            <a:ext cx="116681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</a:t>
            </a:r>
            <a:r>
              <a:rPr lang="hr-HR" altLang="sr-Latn-RS" i="1"/>
              <a:t>a</a:t>
            </a:r>
            <a:r>
              <a:rPr lang="hr-HR" altLang="sr-Latn-RS"/>
              <a:t>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 i="1">
                <a:sym typeface="Symbol" panose="05050102010706020507" pitchFamily="18" charset="2"/>
              </a:rPr>
              <a:t>b</a:t>
            </a:r>
            <a:r>
              <a:rPr lang="hr-HR" altLang="sr-Latn-RS">
                <a:sym typeface="Symbol" panose="05050102010706020507" pitchFamily="18" charset="2"/>
              </a:rPr>
              <a:t>  </a:t>
            </a:r>
            <a:endParaRPr lang="hr-HR" altLang="sr-Latn-RS"/>
          </a:p>
        </p:txBody>
      </p:sp>
      <p:sp>
        <p:nvSpPr>
          <p:cNvPr id="17" name="TekstniOkvir 16">
            <a:extLst>
              <a:ext uri="{FF2B5EF4-FFF2-40B4-BE49-F238E27FC236}">
                <a16:creationId xmlns:a16="http://schemas.microsoft.com/office/drawing/2014/main" id="{AB7C238A-48A7-414D-834A-07E4A254F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3338513"/>
            <a:ext cx="187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  <a:r>
              <a:rPr lang="hr-HR" altLang="sr-Latn-RS" baseline="30000"/>
              <a:t>2</a:t>
            </a:r>
            <a:r>
              <a:rPr lang="hr-HR" altLang="sr-Latn-RS"/>
              <a:t> = </a:t>
            </a:r>
            <a:r>
              <a:rPr lang="hr-HR" altLang="sr-Latn-RS" i="1"/>
              <a:t>a</a:t>
            </a:r>
            <a:r>
              <a:rPr lang="hr-HR" altLang="sr-Latn-RS" baseline="30000"/>
              <a:t>2</a:t>
            </a:r>
            <a:r>
              <a:rPr lang="hr-HR" altLang="sr-Latn-RS"/>
              <a:t> + </a:t>
            </a:r>
            <a:r>
              <a:rPr lang="hr-HR" altLang="sr-Latn-RS" i="1"/>
              <a:t>b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18" name="Pravokutnik 17">
            <a:extLst>
              <a:ext uri="{FF2B5EF4-FFF2-40B4-BE49-F238E27FC236}">
                <a16:creationId xmlns:a16="http://schemas.microsoft.com/office/drawing/2014/main" id="{498A8894-CF44-4A45-8A26-2F5ECCFCC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688" y="3338513"/>
            <a:ext cx="1346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  <a:r>
              <a:rPr lang="hr-HR" altLang="sr-Latn-RS"/>
              <a:t> : </a:t>
            </a:r>
            <a:r>
              <a:rPr lang="hr-HR" altLang="sr-Latn-RS" i="1"/>
              <a:t>d</a:t>
            </a:r>
            <a:r>
              <a:rPr lang="hr-HR" altLang="sr-Latn-RS"/>
              <a:t> = 4 : 5</a:t>
            </a:r>
          </a:p>
        </p:txBody>
      </p:sp>
      <p:sp>
        <p:nvSpPr>
          <p:cNvPr id="19" name="Pravokutnik 18">
            <a:extLst>
              <a:ext uri="{FF2B5EF4-FFF2-40B4-BE49-F238E27FC236}">
                <a16:creationId xmlns:a16="http://schemas.microsoft.com/office/drawing/2014/main" id="{D2ADD40F-A9C2-46CB-A496-B30146EBE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3" y="3840163"/>
            <a:ext cx="1473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20 : </a:t>
            </a:r>
            <a:r>
              <a:rPr lang="hr-HR" altLang="sr-Latn-RS" i="1"/>
              <a:t>d</a:t>
            </a:r>
            <a:r>
              <a:rPr lang="hr-HR" altLang="sr-Latn-RS"/>
              <a:t> = 4 : 5</a:t>
            </a:r>
          </a:p>
        </p:txBody>
      </p:sp>
      <p:sp>
        <p:nvSpPr>
          <p:cNvPr id="20" name="Pravokutnik 19">
            <a:extLst>
              <a:ext uri="{FF2B5EF4-FFF2-40B4-BE49-F238E27FC236}">
                <a16:creationId xmlns:a16="http://schemas.microsoft.com/office/drawing/2014/main" id="{1D7CD841-323E-462A-89AC-7B13E1C636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00" y="4329113"/>
            <a:ext cx="12938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4d</a:t>
            </a:r>
            <a:r>
              <a:rPr lang="hr-HR" altLang="sr-Latn-RS"/>
              <a:t> = 20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5</a:t>
            </a:r>
            <a:endParaRPr lang="hr-HR" altLang="sr-Latn-RS"/>
          </a:p>
        </p:txBody>
      </p:sp>
      <p:sp>
        <p:nvSpPr>
          <p:cNvPr id="21" name="Pravokutnik 20">
            <a:extLst>
              <a:ext uri="{FF2B5EF4-FFF2-40B4-BE49-F238E27FC236}">
                <a16:creationId xmlns:a16="http://schemas.microsoft.com/office/drawing/2014/main" id="{28272A36-C74C-4A56-BB9C-413F0BCBB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6275" y="4845050"/>
            <a:ext cx="10890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4d</a:t>
            </a:r>
            <a:r>
              <a:rPr lang="hr-HR" altLang="sr-Latn-RS"/>
              <a:t> = 100</a:t>
            </a:r>
          </a:p>
        </p:txBody>
      </p:sp>
      <p:sp>
        <p:nvSpPr>
          <p:cNvPr id="22" name="Pravokutnik 21">
            <a:extLst>
              <a:ext uri="{FF2B5EF4-FFF2-40B4-BE49-F238E27FC236}">
                <a16:creationId xmlns:a16="http://schemas.microsoft.com/office/drawing/2014/main" id="{128215C9-1EA2-4231-955C-E1499F3108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5334000"/>
            <a:ext cx="1203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  <a:r>
              <a:rPr lang="hr-HR" altLang="sr-Latn-RS"/>
              <a:t> = 25 cm</a:t>
            </a:r>
          </a:p>
        </p:txBody>
      </p:sp>
      <p:sp>
        <p:nvSpPr>
          <p:cNvPr id="23" name="TekstniOkvir 22">
            <a:extLst>
              <a:ext uri="{FF2B5EF4-FFF2-40B4-BE49-F238E27FC236}">
                <a16:creationId xmlns:a16="http://schemas.microsoft.com/office/drawing/2014/main" id="{CC8906D1-F596-4DB0-A377-C1D00E71B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3840163"/>
            <a:ext cx="187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25</a:t>
            </a:r>
            <a:r>
              <a:rPr lang="hr-HR" altLang="sr-Latn-RS" baseline="30000"/>
              <a:t>2</a:t>
            </a:r>
            <a:r>
              <a:rPr lang="hr-HR" altLang="sr-Latn-RS"/>
              <a:t> = 20</a:t>
            </a:r>
            <a:r>
              <a:rPr lang="hr-HR" altLang="sr-Latn-RS" baseline="30000"/>
              <a:t>2</a:t>
            </a:r>
            <a:r>
              <a:rPr lang="hr-HR" altLang="sr-Latn-RS"/>
              <a:t> + </a:t>
            </a:r>
            <a:r>
              <a:rPr lang="hr-HR" altLang="sr-Latn-RS" i="1"/>
              <a:t>b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4" name="TekstniOkvir 23">
            <a:extLst>
              <a:ext uri="{FF2B5EF4-FFF2-40B4-BE49-F238E27FC236}">
                <a16:creationId xmlns:a16="http://schemas.microsoft.com/office/drawing/2014/main" id="{9447481C-68C4-4F2E-8091-7F7BE4C51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4329113"/>
            <a:ext cx="1879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  <a:r>
              <a:rPr lang="hr-HR" altLang="sr-Latn-RS" baseline="30000"/>
              <a:t>2</a:t>
            </a:r>
            <a:r>
              <a:rPr lang="hr-HR" altLang="sr-Latn-RS"/>
              <a:t> = 25</a:t>
            </a:r>
            <a:r>
              <a:rPr lang="hr-HR" altLang="sr-Latn-RS" baseline="30000"/>
              <a:t>2</a:t>
            </a:r>
            <a:r>
              <a:rPr lang="hr-HR" altLang="sr-Latn-RS"/>
              <a:t> – 20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C508A2CE-40D2-43B4-B82D-E0FFF5D15F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4845050"/>
            <a:ext cx="18796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  <a:r>
              <a:rPr lang="hr-HR" altLang="sr-Latn-RS" baseline="30000"/>
              <a:t>2</a:t>
            </a:r>
            <a:r>
              <a:rPr lang="hr-HR" altLang="sr-Latn-RS"/>
              <a:t> = 625 – 400</a:t>
            </a:r>
          </a:p>
        </p:txBody>
      </p:sp>
      <p:sp>
        <p:nvSpPr>
          <p:cNvPr id="26" name="TekstniOkvir 25">
            <a:extLst>
              <a:ext uri="{FF2B5EF4-FFF2-40B4-BE49-F238E27FC236}">
                <a16:creationId xmlns:a16="http://schemas.microsoft.com/office/drawing/2014/main" id="{59510936-2C7B-4B55-B7E5-7E25677DF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5334000"/>
            <a:ext cx="1219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  <a:r>
              <a:rPr lang="hr-HR" altLang="sr-Latn-RS" baseline="30000"/>
              <a:t>2</a:t>
            </a:r>
            <a:r>
              <a:rPr lang="hr-HR" altLang="sr-Latn-RS"/>
              <a:t> = 225</a:t>
            </a:r>
          </a:p>
        </p:txBody>
      </p:sp>
      <p:graphicFrame>
        <p:nvGraphicFramePr>
          <p:cNvPr id="27" name="Object 2">
            <a:extLst>
              <a:ext uri="{FF2B5EF4-FFF2-40B4-BE49-F238E27FC236}">
                <a16:creationId xmlns:a16="http://schemas.microsoft.com/office/drawing/2014/main" id="{FEFF0F26-719C-4348-A51F-D028933126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16313" y="5848350"/>
          <a:ext cx="965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304560" progId="Equation.DSMT4">
                  <p:embed/>
                </p:oleObj>
              </mc:Choice>
              <mc:Fallback>
                <p:oleObj name="Equation" r:id="rId2" imgW="965160" imgH="304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6313" y="5848350"/>
                        <a:ext cx="9652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kstniOkvir 27">
            <a:extLst>
              <a:ext uri="{FF2B5EF4-FFF2-40B4-BE49-F238E27FC236}">
                <a16:creationId xmlns:a16="http://schemas.microsoft.com/office/drawing/2014/main" id="{6EFE60DB-E6D7-485E-9379-82214622E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825" y="6284913"/>
            <a:ext cx="1219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  <a:r>
              <a:rPr lang="hr-HR" altLang="sr-Latn-RS"/>
              <a:t> = 15 cm</a:t>
            </a:r>
          </a:p>
        </p:txBody>
      </p:sp>
      <p:sp>
        <p:nvSpPr>
          <p:cNvPr id="29" name="Pravokutnik 28">
            <a:extLst>
              <a:ext uri="{FF2B5EF4-FFF2-40B4-BE49-F238E27FC236}">
                <a16:creationId xmlns:a16="http://schemas.microsoft.com/office/drawing/2014/main" id="{E0D0ACE3-2DE4-4AC7-9029-9D39F632D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700" y="2487613"/>
            <a:ext cx="7302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?</a:t>
            </a:r>
          </a:p>
        </p:txBody>
      </p: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E61E3C62-C61A-4A62-AAEC-0D9DED9C7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3150" y="3338513"/>
            <a:ext cx="18224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2</a:t>
            </a:r>
            <a:r>
              <a:rPr lang="hr-HR" altLang="sr-Latn-RS" i="1">
                <a:sym typeface="Symbol" panose="05050102010706020507" pitchFamily="18" charset="2"/>
              </a:rPr>
              <a:t>a</a:t>
            </a:r>
            <a:r>
              <a:rPr lang="hr-HR" altLang="sr-Latn-RS">
                <a:sym typeface="Symbol" panose="05050102010706020507" pitchFamily="18" charset="2"/>
              </a:rPr>
              <a:t> + 2</a:t>
            </a:r>
            <a:r>
              <a:rPr lang="hr-HR" altLang="sr-Latn-RS" i="1">
                <a:sym typeface="Symbol" panose="05050102010706020507" pitchFamily="18" charset="2"/>
              </a:rPr>
              <a:t>b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endParaRPr lang="hr-HR" altLang="sr-Latn-RS"/>
          </a:p>
        </p:txBody>
      </p:sp>
      <p:sp>
        <p:nvSpPr>
          <p:cNvPr id="31" name="TekstniOkvir 30">
            <a:extLst>
              <a:ext uri="{FF2B5EF4-FFF2-40B4-BE49-F238E27FC236}">
                <a16:creationId xmlns:a16="http://schemas.microsoft.com/office/drawing/2014/main" id="{4272C478-3C33-4239-A3D6-231A844AC2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3150" y="3840163"/>
            <a:ext cx="2555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2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20 + 2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15</a:t>
            </a:r>
            <a:r>
              <a:rPr lang="hr-HR" altLang="sr-Latn-RS"/>
              <a:t> </a:t>
            </a:r>
          </a:p>
        </p:txBody>
      </p:sp>
      <p:sp>
        <p:nvSpPr>
          <p:cNvPr id="33" name="TekstniOkvir 32">
            <a:extLst>
              <a:ext uri="{FF2B5EF4-FFF2-40B4-BE49-F238E27FC236}">
                <a16:creationId xmlns:a16="http://schemas.microsoft.com/office/drawing/2014/main" id="{74CA4D87-4591-4B02-A0C2-C6D8535E3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4263" y="4348163"/>
            <a:ext cx="1309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o</a:t>
            </a:r>
            <a:r>
              <a:rPr lang="hr-HR" altLang="sr-Latn-RS"/>
              <a:t> = 70 cm</a:t>
            </a:r>
          </a:p>
        </p:txBody>
      </p:sp>
      <p:sp>
        <p:nvSpPr>
          <p:cNvPr id="34" name="TekstniOkvir 33">
            <a:extLst>
              <a:ext uri="{FF2B5EF4-FFF2-40B4-BE49-F238E27FC236}">
                <a16:creationId xmlns:a16="http://schemas.microsoft.com/office/drawing/2014/main" id="{388A4422-27C7-4089-99FB-47F08B325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5063" y="5119688"/>
            <a:ext cx="1168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</a:t>
            </a:r>
            <a:r>
              <a:rPr lang="hr-HR" altLang="sr-Latn-RS" i="1"/>
              <a:t>a</a:t>
            </a:r>
            <a:r>
              <a:rPr lang="hr-HR" altLang="sr-Latn-RS"/>
              <a:t> </a:t>
            </a:r>
            <a:r>
              <a:rPr lang="hr-HR" altLang="sr-Latn-RS">
                <a:sym typeface="Symbol" panose="05050102010706020507" pitchFamily="18" charset="2"/>
              </a:rPr>
              <a:t> </a:t>
            </a:r>
            <a:r>
              <a:rPr lang="hr-HR" altLang="sr-Latn-RS" i="1">
                <a:sym typeface="Symbol" panose="05050102010706020507" pitchFamily="18" charset="2"/>
              </a:rPr>
              <a:t>b</a:t>
            </a:r>
            <a:r>
              <a:rPr lang="hr-HR" altLang="sr-Latn-RS">
                <a:sym typeface="Symbol" panose="05050102010706020507" pitchFamily="18" charset="2"/>
              </a:rPr>
              <a:t>  </a:t>
            </a:r>
            <a:endParaRPr lang="hr-HR" altLang="sr-Latn-RS"/>
          </a:p>
        </p:txBody>
      </p:sp>
      <p:sp>
        <p:nvSpPr>
          <p:cNvPr id="35" name="TekstniOkvir 34">
            <a:extLst>
              <a:ext uri="{FF2B5EF4-FFF2-40B4-BE49-F238E27FC236}">
                <a16:creationId xmlns:a16="http://schemas.microsoft.com/office/drawing/2014/main" id="{06987D6D-B954-415A-BD32-2B7FE81D0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5063" y="5565775"/>
            <a:ext cx="20256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20 </a:t>
            </a:r>
            <a:r>
              <a:rPr lang="hr-HR" altLang="sr-Latn-RS">
                <a:latin typeface="Calibri" panose="020F0502020204030204" pitchFamily="34" charset="0"/>
              </a:rPr>
              <a:t>·</a:t>
            </a:r>
            <a:r>
              <a:rPr lang="hr-HR" altLang="sr-Latn-RS">
                <a:sym typeface="Symbol" panose="05050102010706020507" pitchFamily="18" charset="2"/>
              </a:rPr>
              <a:t> 15  </a:t>
            </a:r>
            <a:endParaRPr lang="hr-HR" altLang="sr-Latn-RS"/>
          </a:p>
        </p:txBody>
      </p:sp>
      <p:sp>
        <p:nvSpPr>
          <p:cNvPr id="36" name="TekstniOkvir 35">
            <a:extLst>
              <a:ext uri="{FF2B5EF4-FFF2-40B4-BE49-F238E27FC236}">
                <a16:creationId xmlns:a16="http://schemas.microsoft.com/office/drawing/2014/main" id="{D14E5D16-4B47-4703-9E65-1B76DD7953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5063" y="5989638"/>
            <a:ext cx="20256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P</a:t>
            </a:r>
            <a:r>
              <a:rPr lang="hr-HR" altLang="sr-Latn-RS"/>
              <a:t> = 300 cm</a:t>
            </a:r>
            <a:r>
              <a:rPr lang="hr-HR" altLang="sr-Latn-RS" baseline="30000"/>
              <a:t>2</a:t>
            </a:r>
            <a:endParaRPr lang="hr-HR" altLang="sr-Latn-RS"/>
          </a:p>
        </p:txBody>
      </p:sp>
      <p:sp>
        <p:nvSpPr>
          <p:cNvPr id="37" name="Pravokutnik 36">
            <a:extLst>
              <a:ext uri="{FF2B5EF4-FFF2-40B4-BE49-F238E27FC236}">
                <a16:creationId xmlns:a16="http://schemas.microsoft.com/office/drawing/2014/main" id="{E0C9E7F1-B134-403E-A9A9-8B290251D638}"/>
              </a:ext>
            </a:extLst>
          </p:cNvPr>
          <p:cNvSpPr/>
          <p:nvPr/>
        </p:nvSpPr>
        <p:spPr>
          <a:xfrm>
            <a:off x="6164263" y="4289425"/>
            <a:ext cx="1263650" cy="4968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8" name="Pravokutnik 37">
            <a:extLst>
              <a:ext uri="{FF2B5EF4-FFF2-40B4-BE49-F238E27FC236}">
                <a16:creationId xmlns:a16="http://schemas.microsoft.com/office/drawing/2014/main" id="{B66BEFB3-28E7-454F-9E7D-3B94DBD31F11}"/>
              </a:ext>
            </a:extLst>
          </p:cNvPr>
          <p:cNvSpPr/>
          <p:nvPr/>
        </p:nvSpPr>
        <p:spPr>
          <a:xfrm>
            <a:off x="6226175" y="5932488"/>
            <a:ext cx="1393825" cy="49688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9" name="Pravokutnik 38">
            <a:extLst>
              <a:ext uri="{FF2B5EF4-FFF2-40B4-BE49-F238E27FC236}">
                <a16:creationId xmlns:a16="http://schemas.microsoft.com/office/drawing/2014/main" id="{DCFD0DB1-6F70-4D50-A99A-E57F10E4BF32}"/>
              </a:ext>
            </a:extLst>
          </p:cNvPr>
          <p:cNvSpPr/>
          <p:nvPr/>
        </p:nvSpPr>
        <p:spPr>
          <a:xfrm>
            <a:off x="739775" y="5276850"/>
            <a:ext cx="1263650" cy="49688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40" name="Pravokutnik 39">
            <a:extLst>
              <a:ext uri="{FF2B5EF4-FFF2-40B4-BE49-F238E27FC236}">
                <a16:creationId xmlns:a16="http://schemas.microsoft.com/office/drawing/2014/main" id="{D0F2E6BF-8A10-42DF-B8B7-4F25648E71E1}"/>
              </a:ext>
            </a:extLst>
          </p:cNvPr>
          <p:cNvSpPr/>
          <p:nvPr/>
        </p:nvSpPr>
        <p:spPr>
          <a:xfrm>
            <a:off x="3352800" y="6226175"/>
            <a:ext cx="1263650" cy="49688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r-HR">
              <a:solidFill>
                <a:srgbClr val="FFFFFF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/>
      <p:bldP spid="9" grpId="0"/>
      <p:bldP spid="10" grpId="0"/>
      <p:bldP spid="11" grpId="0"/>
      <p:bldP spid="13" grpId="0"/>
      <p:bldP spid="14" grpId="0"/>
      <p:bldP spid="15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3" grpId="0"/>
      <p:bldP spid="34" grpId="0"/>
      <p:bldP spid="35" grpId="0"/>
      <p:bldP spid="36" grpId="0"/>
      <p:bldP spid="37" grpId="0" animBg="1"/>
      <p:bldP spid="38" grpId="0" animBg="1"/>
      <p:bldP spid="39" grpId="0" animBg="1"/>
      <p:bldP spid="40" grpId="0" animBg="1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_jos_jedna_inacica_zadatka_spravokutnikom_i_omjerima</Template>
  <TotalTime>2</TotalTime>
  <Words>166</Words>
  <Application>Microsoft Office PowerPoint</Application>
  <PresentationFormat>Prikaz na zaslonu (4:3)</PresentationFormat>
  <Paragraphs>31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7" baseType="lpstr">
      <vt:lpstr>Arial</vt:lpstr>
      <vt:lpstr>Calibri</vt:lpstr>
      <vt:lpstr>Myriad Pro</vt:lpstr>
      <vt:lpstr>Math 8</vt:lpstr>
      <vt:lpstr>Equation</vt:lpstr>
      <vt:lpstr>6. PITAGORIN POUČAK 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PITAGORIN POUČAK </dc:title>
  <dc:creator>Jasminka Viljevac</dc:creator>
  <cp:lastModifiedBy>Jasminka Viljevac</cp:lastModifiedBy>
  <cp:revision>3</cp:revision>
  <dcterms:created xsi:type="dcterms:W3CDTF">2021-10-20T12:14:20Z</dcterms:created>
  <dcterms:modified xsi:type="dcterms:W3CDTF">2021-10-21T09:09:09Z</dcterms:modified>
</cp:coreProperties>
</file>